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601200" cy="12801600" type="A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72" autoAdjust="0"/>
  </p:normalViewPr>
  <p:slideViewPr>
    <p:cSldViewPr snapToGrid="0">
      <p:cViewPr varScale="1">
        <p:scale>
          <a:sx n="33" d="100"/>
          <a:sy n="33" d="100"/>
        </p:scale>
        <p:origin x="2216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9E9-E3DB-48FE-AABA-71C50EA2D8D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B345-1203-4575-BA53-5F8664E653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7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9E9-E3DB-48FE-AABA-71C50EA2D8D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B345-1203-4575-BA53-5F8664E653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7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9E9-E3DB-48FE-AABA-71C50EA2D8D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B345-1203-4575-BA53-5F8664E653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0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9E9-E3DB-48FE-AABA-71C50EA2D8D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B345-1203-4575-BA53-5F8664E653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1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9E9-E3DB-48FE-AABA-71C50EA2D8D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B345-1203-4575-BA53-5F8664E653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9E9-E3DB-48FE-AABA-71C50EA2D8D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B345-1203-4575-BA53-5F8664E653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0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9E9-E3DB-48FE-AABA-71C50EA2D8D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B345-1203-4575-BA53-5F8664E653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9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9E9-E3DB-48FE-AABA-71C50EA2D8D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B345-1203-4575-BA53-5F8664E653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3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9E9-E3DB-48FE-AABA-71C50EA2D8D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B345-1203-4575-BA53-5F8664E653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5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9E9-E3DB-48FE-AABA-71C50EA2D8D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B345-1203-4575-BA53-5F8664E653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9E9-E3DB-48FE-AABA-71C50EA2D8D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B345-1203-4575-BA53-5F8664E653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9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FE9E9-E3DB-48FE-AABA-71C50EA2D8D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1B345-1203-4575-BA53-5F8664E653D1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ZoneTexte 6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623300" y="12649200"/>
            <a:ext cx="8286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C</a:t>
            </a:r>
          </a:p>
        </p:txBody>
      </p:sp>
    </p:spTree>
    <p:extLst>
      <p:ext uri="{BB962C8B-B14F-4D97-AF65-F5344CB8AC3E}">
        <p14:creationId xmlns:p14="http://schemas.microsoft.com/office/powerpoint/2010/main" val="312712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925" y="79101"/>
            <a:ext cx="9322597" cy="120632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452" y="990307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6697" y="1113505"/>
            <a:ext cx="28923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La satisfaction de nos clients, les attentes et les exigences de nos parties intéressées sont au cœur de notre système de management, répondant aux exigences de l’ISO 9001.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Grâce au déploiement de la stratégie usine en termes de sécurité, qualité et volume, chaque collaborateur devient acteur de l’excellence qualité à son poste de travail, à travers la démarche bon du 1er coup.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427" y="3395102"/>
            <a:ext cx="91115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Maintenir l’usine dans le groupe des « excellents » lors des audits qualité PHC.</a:t>
            </a: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Réduire le nombre de défauts détectés par voiture avant la livraison (SAVES, CSC et DPHU OFF),</a:t>
            </a: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Réduire les plaintes clients (GMF 3MR et PIMOF),</a:t>
            </a: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176" y="2984532"/>
            <a:ext cx="1625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1729" y="1165716"/>
            <a:ext cx="30416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Dans un contexte d’évolution règlementaire et technologique toujours plus exigeant, l’usine de Tanger, en charge de la fabrication de la marque Dacia ,Renault et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Mobilize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adapte son système de management de la qualité par la mise en œuvre d’un système de production performant, basé sur l’Alliance Production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766" y="1250490"/>
            <a:ext cx="1603628" cy="14479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2439" y="4031476"/>
            <a:ext cx="1088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AXES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6" y="4477489"/>
            <a:ext cx="1607441" cy="145226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0" y="4506570"/>
            <a:ext cx="1453824" cy="146598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999" y="4498260"/>
            <a:ext cx="1360944" cy="147429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637" y="4499172"/>
            <a:ext cx="1429025" cy="147337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8744" y="6035164"/>
            <a:ext cx="19530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rgbClr val="FF6600"/>
                </a:solidFill>
                <a:latin typeface="HelveticaNeueLTStd-LtCn"/>
              </a:rPr>
              <a:t>STANDARDISER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621682" y="6035164"/>
            <a:ext cx="1845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6600"/>
                </a:solidFill>
                <a:latin typeface="HelveticaNeueLTStd-LtCn"/>
              </a:rPr>
              <a:t>PROTEGER LE CLIENT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94106" y="6035164"/>
            <a:ext cx="1618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6600"/>
                </a:solidFill>
                <a:latin typeface="HelveticaNeueLTStd-LtCn"/>
              </a:rPr>
              <a:t>CORRIGER ET AMELIORER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61346" y="6024616"/>
            <a:ext cx="20935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6600"/>
                </a:solidFill>
                <a:latin typeface="HelveticaNeueLTStd-LtCn"/>
              </a:rPr>
              <a:t>MAINTENIR ET DEVELOPPER LES COMPETENCES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5172" y="6690534"/>
            <a:ext cx="21548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indent="-85725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200" dirty="0"/>
              <a:t>Assurer le déploiement des standards de l’APW</a:t>
            </a:r>
          </a:p>
          <a:p>
            <a:pPr marL="85725" lvl="1" indent="-85725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200" dirty="0"/>
              <a:t>Garantir la réalisation des plans de surveillance</a:t>
            </a:r>
          </a:p>
          <a:p>
            <a:pPr marL="85725" lvl="1" indent="-857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200" dirty="0"/>
              <a:t>Manager la qualité au quotidien dans les animations  QRQC-PQE-QRR avec l’implication du comité de direction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42269" y="6695849"/>
            <a:ext cx="2456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indent="-857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200" dirty="0"/>
              <a:t>Renforcer les moyens de détection et améliorer les boucles de réactivité entre les différents acteurs (qualité, fabrication et fonctions support)</a:t>
            </a:r>
          </a:p>
          <a:p>
            <a:pPr marL="85725" lvl="1" indent="-857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200" dirty="0"/>
              <a:t>Placer le client interne comme externe au centre de nos animations de la qualité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51513" y="6695849"/>
            <a:ext cx="2156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indent="-857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200" dirty="0"/>
              <a:t>Analyser les causes racines des défauts par des analyses robustes et l’implication de tous les acteurs concernés de l’usine.</a:t>
            </a:r>
          </a:p>
          <a:p>
            <a:pPr marL="85725" lvl="1" indent="-857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200" dirty="0"/>
              <a:t>Mettre en place des actions au plus près des postes de travail.</a:t>
            </a:r>
          </a:p>
          <a:p>
            <a:pPr marL="85725" lvl="1" indent="-857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200" dirty="0"/>
              <a:t>Capitaliser les solutions pour les projets futurs.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77878" y="6709032"/>
            <a:ext cx="2536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indent="-857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200" dirty="0"/>
              <a:t>Assurer le développement des compétences de nos collaborateurs par la formation à la sécurité, l’APW, la qualité et les compétences critiques et spécifiques nécessaires</a:t>
            </a:r>
          </a:p>
          <a:p>
            <a:pPr marL="85725" lvl="1" indent="-857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200" dirty="0"/>
              <a:t>Maintenir le niveau de compétences par le recrutement de personnes qualifiées ou à potentiel</a:t>
            </a:r>
          </a:p>
          <a:p>
            <a:pPr marL="85725" lvl="1" indent="-857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200" dirty="0"/>
              <a:t>Veiller à la satisfaction des collaborateurs, nécessaire pour garantir la qualité des processus et des produits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1021" y="9000686"/>
            <a:ext cx="2024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0452" y="9340945"/>
            <a:ext cx="9132714" cy="1121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150" dirty="0"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fr-FR" sz="1150" dirty="0"/>
              <a:t> </a:t>
            </a:r>
            <a:r>
              <a:rPr lang="fr-FR" sz="1150" dirty="0">
                <a:latin typeface="Arial" panose="020B0604020202020204" pitchFamily="34" charset="0"/>
                <a:cs typeface="Arial" panose="020B0604020202020204" pitchFamily="34" charset="0"/>
              </a:rPr>
              <a:t>mettons tout en œuvre pour que tous nos collaborateurs et nos partenaires contribuent positivement à la performance de notre site et apportent toute idée d’amélioration que nous nous engageons à prendre en compte.</a:t>
            </a:r>
          </a:p>
          <a:p>
            <a:pPr algn="just">
              <a:lnSpc>
                <a:spcPct val="150000"/>
              </a:lnSpc>
            </a:pPr>
            <a:r>
              <a:rPr lang="fr-FR" sz="1150" dirty="0">
                <a:latin typeface="Arial" panose="020B0604020202020204" pitchFamily="34" charset="0"/>
                <a:cs typeface="Arial" panose="020B0604020202020204" pitchFamily="34" charset="0"/>
              </a:rPr>
              <a:t>Nous demandons à nos managers d’assurer la diffusion, la compréhension et la prise en compte au quotidien de cette politique qualité auprès de leurs équipes.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6981" y="10405138"/>
            <a:ext cx="9224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i="1" dirty="0"/>
              <a:t>« </a:t>
            </a:r>
            <a:r>
              <a:rPr lang="fr-FR" sz="1200" b="1" i="1" dirty="0"/>
              <a:t>Je m’engage personnellement ainsi que l’ensemble du Comité de Direction, à mettre en œuvre cette politique et demande à l’ensemble des collaborateurs d’en appliquer les principes pour garantir la qualité de nos véhicules</a:t>
            </a:r>
            <a:r>
              <a:rPr lang="fr-FR" sz="1200" dirty="0"/>
              <a:t>. »</a:t>
            </a:r>
          </a:p>
          <a:p>
            <a:pPr algn="just"/>
            <a:endParaRPr lang="fr-FR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428F05-A4F2-4F27-A778-5C42F41CC2A0}"/>
              </a:ext>
            </a:extLst>
          </p:cNvPr>
          <p:cNvSpPr/>
          <p:nvPr/>
        </p:nvSpPr>
        <p:spPr>
          <a:xfrm>
            <a:off x="225972" y="112443"/>
            <a:ext cx="8515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HelveticaNeueLTStd-LtCn"/>
              </a:rPr>
              <a:t>POLITIQUE </a:t>
            </a:r>
            <a:r>
              <a:rPr lang="fr-FR" sz="4400" b="1" dirty="0">
                <a:solidFill>
                  <a:srgbClr val="FF6600"/>
                </a:solidFill>
                <a:latin typeface="HelveticaNeueLTStd-LtCn"/>
              </a:rPr>
              <a:t>QUALITÉ TANGER </a:t>
            </a:r>
            <a:endParaRPr lang="fr-FR" sz="4400" b="1" dirty="0">
              <a:solidFill>
                <a:srgbClr val="FF6600"/>
              </a:solidFill>
              <a:latin typeface="HelveticaNeueLTStd-BdCn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7930E1-9782-4CAB-ACBA-A60EBD20188E}"/>
              </a:ext>
            </a:extLst>
          </p:cNvPr>
          <p:cNvSpPr txBox="1"/>
          <p:nvPr/>
        </p:nvSpPr>
        <p:spPr>
          <a:xfrm>
            <a:off x="6591943" y="10770833"/>
            <a:ext cx="2893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À Tanger le : 11/05/2023</a:t>
            </a:r>
          </a:p>
          <a:p>
            <a:r>
              <a:rPr lang="fr-FR" sz="1400" dirty="0"/>
              <a:t>Miguel Oliver-Boquera</a:t>
            </a:r>
          </a:p>
          <a:p>
            <a:r>
              <a:rPr lang="fr-FR" sz="1400" dirty="0"/>
              <a:t>Directeur Général des usines Renault Group de Tanger et SOMACA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BEF02D2-6CD1-4032-84EA-80171C31CDC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rcRect l="7865" r="8456"/>
          <a:stretch/>
        </p:blipFill>
        <p:spPr>
          <a:xfrm>
            <a:off x="202160" y="1451904"/>
            <a:ext cx="1739569" cy="117307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58DECBDE-2DC5-43E3-BB09-2F31D3B3F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5143" y="12179456"/>
            <a:ext cx="1095641" cy="5983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CE8D1CE-47EB-417C-AEB9-2E07AC5CC7D2}"/>
              </a:ext>
            </a:extLst>
          </p:cNvPr>
          <p:cNvSpPr txBox="1"/>
          <p:nvPr/>
        </p:nvSpPr>
        <p:spPr>
          <a:xfrm>
            <a:off x="110416" y="12247795"/>
            <a:ext cx="435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USINE</a:t>
            </a:r>
            <a:r>
              <a:rPr lang="fr-FR" sz="2400" b="1" dirty="0"/>
              <a:t> Renault Group de Tanger</a:t>
            </a:r>
          </a:p>
        </p:txBody>
      </p:sp>
    </p:spTree>
    <p:extLst>
      <p:ext uri="{BB962C8B-B14F-4D97-AF65-F5344CB8AC3E}">
        <p14:creationId xmlns:p14="http://schemas.microsoft.com/office/powerpoint/2010/main" val="14856307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155E34C8B654FA03D56181BF1DCAC" ma:contentTypeVersion="17" ma:contentTypeDescription="Create a new document." ma:contentTypeScope="" ma:versionID="809a39c9a1cf1dd86e5fbcd0e3d48616">
  <xsd:schema xmlns:xsd="http://www.w3.org/2001/XMLSchema" xmlns:xs="http://www.w3.org/2001/XMLSchema" xmlns:p="http://schemas.microsoft.com/office/2006/metadata/properties" xmlns:ns2="d95a6a54-c4c2-4cdf-a787-b0b9da79dd5a" xmlns:ns3="3ba71561-88d3-4925-877a-16361b94ea2d" targetNamespace="http://schemas.microsoft.com/office/2006/metadata/properties" ma:root="true" ma:fieldsID="1e9b066bf9f184c928e7836d6c462c04" ns2:_="" ns3:_="">
    <xsd:import namespace="d95a6a54-c4c2-4cdf-a787-b0b9da79dd5a"/>
    <xsd:import namespace="3ba71561-88d3-4925-877a-16361b94ea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a6a54-c4c2-4cdf-a787-b0b9da79d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bbfa71a-d75e-4d15-90e8-ced09d00e4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71561-88d3-4925-877a-16361b94ea2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1d43f22-446f-4d98-aa76-79b0614f6115}" ma:internalName="TaxCatchAll" ma:showField="CatchAllData" ma:web="3ba71561-88d3-4925-877a-16361b94e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5a6a54-c4c2-4cdf-a787-b0b9da79dd5a">
      <Terms xmlns="http://schemas.microsoft.com/office/infopath/2007/PartnerControls"/>
    </lcf76f155ced4ddcb4097134ff3c332f>
    <TaxCatchAll xmlns="3ba71561-88d3-4925-877a-16361b94ea2d" xsi:nil="true"/>
  </documentManagement>
</p:properties>
</file>

<file path=customXml/itemProps1.xml><?xml version="1.0" encoding="utf-8"?>
<ds:datastoreItem xmlns:ds="http://schemas.openxmlformats.org/officeDocument/2006/customXml" ds:itemID="{F870E160-DD3F-4CF1-8BEE-06CC7DA5F4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40CC62-4696-4CE9-8EFA-A197DE064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5a6a54-c4c2-4cdf-a787-b0b9da79dd5a"/>
    <ds:schemaRef ds:uri="3ba71561-88d3-4925-877a-16361b94ea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71A579-C19C-4E94-9765-79D88B79E0D8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c8f457b1-d80a-4474-a3d0-a463b2f40941"/>
    <ds:schemaRef ds:uri="f7db4e5a-4980-4d83-a882-2ee459e5b02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d95a6a54-c4c2-4cdf-a787-b0b9da79dd5a"/>
    <ds:schemaRef ds:uri="3ba71561-88d3-4925-877a-16361b94ea2d"/>
  </ds:schemaRefs>
</ds:datastoreItem>
</file>

<file path=docMetadata/LabelInfo.xml><?xml version="1.0" encoding="utf-8"?>
<clbl:labelList xmlns:clbl="http://schemas.microsoft.com/office/2020/mipLabelMetadata">
  <clbl:label id="{fd1c0902-ed92-4fed-896d-2e7725de02d4}" enabled="1" method="Standard" siteId="{d6b0bbee-7cd9-4d60-bce6-4a67b543e2a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472</Words>
  <Application>Microsoft Office PowerPoint</Application>
  <PresentationFormat>A3 (297 x 420 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HelveticaNeueLTStd-BdCn</vt:lpstr>
      <vt:lpstr>HelveticaNeueLTStd-LtCn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BOURDAIM Lamiaa</dc:creator>
  <cp:lastModifiedBy>ET-TAKI Abdelhak</cp:lastModifiedBy>
  <cp:revision>18</cp:revision>
  <dcterms:created xsi:type="dcterms:W3CDTF">2019-10-25T08:26:29Z</dcterms:created>
  <dcterms:modified xsi:type="dcterms:W3CDTF">2024-02-08T09:21:07Z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1c0902-ed92-4fed-896d-2e7725de02d4_Enabled">
    <vt:lpwstr>true</vt:lpwstr>
  </property>
  <property fmtid="{D5CDD505-2E9C-101B-9397-08002B2CF9AE}" pid="3" name="MSIP_Label_fd1c0902-ed92-4fed-896d-2e7725de02d4_SetDate">
    <vt:lpwstr>2019-10-25T08:37:37Z</vt:lpwstr>
  </property>
  <property fmtid="{D5CDD505-2E9C-101B-9397-08002B2CF9AE}" pid="4" name="MSIP_Label_fd1c0902-ed92-4fed-896d-2e7725de02d4_Method">
    <vt:lpwstr>Standard</vt:lpwstr>
  </property>
  <property fmtid="{D5CDD505-2E9C-101B-9397-08002B2CF9AE}" pid="5" name="MSIP_Label_fd1c0902-ed92-4fed-896d-2e7725de02d4_Name">
    <vt:lpwstr>Anyone (not protected)</vt:lpwstr>
  </property>
  <property fmtid="{D5CDD505-2E9C-101B-9397-08002B2CF9AE}" pid="6" name="MSIP_Label_fd1c0902-ed92-4fed-896d-2e7725de02d4_SiteId">
    <vt:lpwstr>d6b0bbee-7cd9-4d60-bce6-4a67b543e2ae</vt:lpwstr>
  </property>
  <property fmtid="{D5CDD505-2E9C-101B-9397-08002B2CF9AE}" pid="7" name="MSIP_Label_fd1c0902-ed92-4fed-896d-2e7725de02d4_ActionId">
    <vt:lpwstr>1f4f50d5-57f2-4ecb-9b2c-00003b73d0f9</vt:lpwstr>
  </property>
  <property fmtid="{D5CDD505-2E9C-101B-9397-08002B2CF9AE}" pid="8" name="MSIP_Label_fd1c0902-ed92-4fed-896d-2e7725de02d4_ContentBits">
    <vt:lpwstr>2</vt:lpwstr>
  </property>
  <property fmtid="{D5CDD505-2E9C-101B-9397-08002B2CF9AE}" pid="9" name="ContentTypeId">
    <vt:lpwstr>0x0101001D1155E34C8B654FA03D56181BF1DCAC</vt:lpwstr>
  </property>
  <property fmtid="{D5CDD505-2E9C-101B-9397-08002B2CF9AE}" pid="10" name="MediaServiceImageTags">
    <vt:lpwstr/>
  </property>
  <property fmtid="{D5CDD505-2E9C-101B-9397-08002B2CF9AE}" pid="11" name="ClassificationContentMarkingFooterLocations">
    <vt:lpwstr>Thème Office:7</vt:lpwstr>
  </property>
  <property fmtid="{D5CDD505-2E9C-101B-9397-08002B2CF9AE}" pid="12" name="ClassificationContentMarkingFooterText">
    <vt:lpwstr>Confidential C</vt:lpwstr>
  </property>
</Properties>
</file>